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2649736"/>
            <a:ext cx="7477601" cy="958215"/>
          </a:xfrm>
          <a:prstGeom prst="rect">
            <a:avLst/>
          </a:prstGeom>
          <a:noFill/>
          <a:ln/>
        </p:spPr>
        <p:txBody>
          <a:bodyPr wrap="none" rtlCol="0" anchor="t"/>
          <a:lstStyle/>
          <a:p>
            <a:pPr algn="ctr" indent="0" marL="0">
              <a:lnSpc>
                <a:spcPts val="7545"/>
              </a:lnSpc>
              <a:buNone/>
            </a:pPr>
            <a:r>
              <a:rPr lang="en-US" sz="6036" b="1" spc="-181" kern="0" dirty="0">
                <a:solidFill>
                  <a:srgbClr val="591CE6"/>
                </a:solidFill>
                <a:latin typeface="p22-mackinac-pro" pitchFamily="34" charset="0"/>
                <a:ea typeface="p22-mackinac-pro" pitchFamily="34" charset="-122"/>
                <a:cs typeface="p22-mackinac-pro" pitchFamily="34" charset="-120"/>
              </a:rPr>
              <a:t>טכניקות תמחור באטסי</a:t>
            </a:r>
            <a:endParaRPr lang="en-US" sz="6036" dirty="0"/>
          </a:p>
        </p:txBody>
      </p:sp>
      <p:sp>
        <p:nvSpPr>
          <p:cNvPr id="6" name="Text 3"/>
          <p:cNvSpPr/>
          <p:nvPr/>
        </p:nvSpPr>
        <p:spPr>
          <a:xfrm>
            <a:off x="833199" y="3941207"/>
            <a:ext cx="7477601" cy="999768"/>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המטרה של המצגת הזו היא לספק לך מידע חשוב על אסטרטגיות תמחור וניהול חנות מוצרים באתר אטסי. נבחן טכניקות מעניינות כמו הצעת סטים, מוצרים מותאמים אישית, תמחור פסיכולוגי, ועוד אסטרטגיות יעילות כמו משלוח חינם, קופונים והנחות.</a:t>
            </a:r>
            <a:endParaRPr lang="en-US" sz="1750" dirty="0"/>
          </a:p>
        </p:txBody>
      </p:sp>
      <p:sp>
        <p:nvSpPr>
          <p:cNvPr id="7" name="Shape 4"/>
          <p:cNvSpPr/>
          <p:nvPr/>
        </p:nvSpPr>
        <p:spPr>
          <a:xfrm>
            <a:off x="7955399" y="5207556"/>
            <a:ext cx="355402" cy="355402"/>
          </a:xfrm>
          <a:prstGeom prst="roundRect">
            <a:avLst>
              <a:gd name="adj" fmla="val 25726039"/>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7963019" y="5215176"/>
            <a:ext cx="340162" cy="340162"/>
          </a:xfrm>
          <a:prstGeom prst="rect">
            <a:avLst/>
          </a:prstGeom>
        </p:spPr>
      </p:pic>
      <p:sp>
        <p:nvSpPr>
          <p:cNvPr id="9" name="Text 5"/>
          <p:cNvSpPr/>
          <p:nvPr/>
        </p:nvSpPr>
        <p:spPr>
          <a:xfrm>
            <a:off x="5776317" y="5190887"/>
            <a:ext cx="2067997" cy="388858"/>
          </a:xfrm>
          <a:prstGeom prst="rect">
            <a:avLst/>
          </a:prstGeom>
          <a:noFill/>
          <a:ln/>
        </p:spPr>
        <p:txBody>
          <a:bodyPr wrap="none" rtlCol="0" anchor="t"/>
          <a:lstStyle/>
          <a:p>
            <a:pPr algn="r" indent="0" marL="0">
              <a:lnSpc>
                <a:spcPts val="3062"/>
              </a:lnSpc>
              <a:buNone/>
            </a:pPr>
            <a:r>
              <a:rPr lang="en-US" sz="2187" b="1" dirty="0">
                <a:solidFill>
                  <a:srgbClr val="272525"/>
                </a:solidFill>
                <a:latin typeface="Eudoxus Sans" pitchFamily="34" charset="0"/>
                <a:ea typeface="Eudoxus Sans" pitchFamily="34" charset="-122"/>
                <a:cs typeface="Eudoxus Sans" pitchFamily="34" charset="-120"/>
              </a:rPr>
              <a:t>by Sylvana Lind</a:t>
            </a:r>
            <a:endParaRPr lang="en-US" sz="2187"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4537710" y="936308"/>
            <a:ext cx="5554980" cy="694373"/>
          </a:xfrm>
          <a:prstGeom prst="rect">
            <a:avLst/>
          </a:prstGeom>
          <a:noFill/>
          <a:ln/>
        </p:spPr>
        <p:txBody>
          <a:bodyPr wrap="non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עיקרי טכניקות תמחור</a:t>
            </a:r>
            <a:endParaRPr lang="en-US" sz="4374" dirty="0"/>
          </a:p>
        </p:txBody>
      </p:sp>
      <p:sp>
        <p:nvSpPr>
          <p:cNvPr id="5" name="Shape 3"/>
          <p:cNvSpPr/>
          <p:nvPr/>
        </p:nvSpPr>
        <p:spPr>
          <a:xfrm>
            <a:off x="2037993" y="2075021"/>
            <a:ext cx="5166122" cy="1591270"/>
          </a:xfrm>
          <a:prstGeom prst="roundRect">
            <a:avLst>
              <a:gd name="adj" fmla="val 8378"/>
            </a:avLst>
          </a:prstGeom>
          <a:solidFill>
            <a:srgbClr val="FDFAF7"/>
          </a:solidFill>
          <a:ln/>
        </p:spPr>
      </p:sp>
      <p:sp>
        <p:nvSpPr>
          <p:cNvPr id="6" name="Text 4"/>
          <p:cNvSpPr/>
          <p:nvPr/>
        </p:nvSpPr>
        <p:spPr>
          <a:xfrm>
            <a:off x="3232309" y="2297192"/>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סטים</a:t>
            </a:r>
            <a:endParaRPr lang="en-US" sz="2187" dirty="0"/>
          </a:p>
        </p:txBody>
      </p:sp>
      <p:sp>
        <p:nvSpPr>
          <p:cNvPr id="7" name="Text 5"/>
          <p:cNvSpPr/>
          <p:nvPr/>
        </p:nvSpPr>
        <p:spPr>
          <a:xfrm>
            <a:off x="2260163" y="2777609"/>
            <a:ext cx="4721781" cy="666512"/>
          </a:xfrm>
          <a:prstGeom prst="rect">
            <a:avLst/>
          </a:prstGeom>
          <a:noFill/>
          <a:ln/>
        </p:spPr>
        <p:txBody>
          <a:bodyPr wrap="square" rtlCol="0" anchor="t"/>
          <a:lstStyle/>
          <a:p>
            <a:pPr algn="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מכירת מוצרים במסגרת סטים יכולה להיות אסטרטגיה יעילה להגברת המכירות בחנות האטסי שלך.</a:t>
            </a:r>
            <a:endParaRPr lang="en-US" sz="1750" dirty="0"/>
          </a:p>
        </p:txBody>
      </p:sp>
      <p:sp>
        <p:nvSpPr>
          <p:cNvPr id="8" name="Shape 6"/>
          <p:cNvSpPr/>
          <p:nvPr/>
        </p:nvSpPr>
        <p:spPr>
          <a:xfrm>
            <a:off x="7426285" y="2075021"/>
            <a:ext cx="5166122" cy="1591270"/>
          </a:xfrm>
          <a:prstGeom prst="roundRect">
            <a:avLst>
              <a:gd name="adj" fmla="val 8378"/>
            </a:avLst>
          </a:prstGeom>
          <a:solidFill>
            <a:srgbClr val="FDFAF7"/>
          </a:solidFill>
          <a:ln/>
        </p:spPr>
      </p:sp>
      <p:sp>
        <p:nvSpPr>
          <p:cNvPr id="9" name="Text 7"/>
          <p:cNvSpPr/>
          <p:nvPr/>
        </p:nvSpPr>
        <p:spPr>
          <a:xfrm>
            <a:off x="8620601" y="2297192"/>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עיצוב אישי</a:t>
            </a:r>
            <a:endParaRPr lang="en-US" sz="2187" dirty="0"/>
          </a:p>
        </p:txBody>
      </p:sp>
      <p:sp>
        <p:nvSpPr>
          <p:cNvPr id="10" name="Text 8"/>
          <p:cNvSpPr/>
          <p:nvPr/>
        </p:nvSpPr>
        <p:spPr>
          <a:xfrm>
            <a:off x="7648456" y="2777609"/>
            <a:ext cx="4721781" cy="666512"/>
          </a:xfrm>
          <a:prstGeom prst="rect">
            <a:avLst/>
          </a:prstGeom>
          <a:noFill/>
          <a:ln/>
        </p:spPr>
        <p:txBody>
          <a:bodyPr wrap="square" rtlCol="0" anchor="t"/>
          <a:lstStyle/>
          <a:p>
            <a:pPr algn="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להציע אפשרות להתאים אישית את המוצרים - מוסיף ערך ללקוחות ומעלה את מחיר המוצר.</a:t>
            </a:r>
            <a:endParaRPr lang="en-US" sz="1750" dirty="0"/>
          </a:p>
        </p:txBody>
      </p:sp>
      <p:sp>
        <p:nvSpPr>
          <p:cNvPr id="11" name="Shape 9"/>
          <p:cNvSpPr/>
          <p:nvPr/>
        </p:nvSpPr>
        <p:spPr>
          <a:xfrm>
            <a:off x="2037993" y="3888462"/>
            <a:ext cx="5166122" cy="1591270"/>
          </a:xfrm>
          <a:prstGeom prst="roundRect">
            <a:avLst>
              <a:gd name="adj" fmla="val 8378"/>
            </a:avLst>
          </a:prstGeom>
          <a:solidFill>
            <a:srgbClr val="FDFAF7"/>
          </a:solidFill>
          <a:ln/>
        </p:spPr>
      </p:sp>
      <p:sp>
        <p:nvSpPr>
          <p:cNvPr id="12" name="Text 10"/>
          <p:cNvSpPr/>
          <p:nvPr/>
        </p:nvSpPr>
        <p:spPr>
          <a:xfrm>
            <a:off x="3232309" y="4110633"/>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מחיר מסיכולוגי</a:t>
            </a:r>
            <a:endParaRPr lang="en-US" sz="2187" dirty="0"/>
          </a:p>
        </p:txBody>
      </p:sp>
      <p:sp>
        <p:nvSpPr>
          <p:cNvPr id="13" name="Text 11"/>
          <p:cNvSpPr/>
          <p:nvPr/>
        </p:nvSpPr>
        <p:spPr>
          <a:xfrm>
            <a:off x="2260163" y="4591050"/>
            <a:ext cx="4721781" cy="666512"/>
          </a:xfrm>
          <a:prstGeom prst="rect">
            <a:avLst/>
          </a:prstGeom>
          <a:noFill/>
          <a:ln/>
        </p:spPr>
        <p:txBody>
          <a:bodyPr wrap="square" rtlCol="0" anchor="t"/>
          <a:lstStyle/>
          <a:p>
            <a:pPr algn="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שימוש במחירים המסתיימים ב-99 יכול ליצור אשליה של מחיר נמוך יותר אצל הלקוחות.</a:t>
            </a:r>
            <a:endParaRPr lang="en-US" sz="1750" dirty="0"/>
          </a:p>
        </p:txBody>
      </p:sp>
      <p:sp>
        <p:nvSpPr>
          <p:cNvPr id="14" name="Shape 12"/>
          <p:cNvSpPr/>
          <p:nvPr/>
        </p:nvSpPr>
        <p:spPr>
          <a:xfrm>
            <a:off x="7426285" y="3888462"/>
            <a:ext cx="5166122" cy="1591270"/>
          </a:xfrm>
          <a:prstGeom prst="roundRect">
            <a:avLst>
              <a:gd name="adj" fmla="val 8378"/>
            </a:avLst>
          </a:prstGeom>
          <a:solidFill>
            <a:srgbClr val="FDFAF7"/>
          </a:solidFill>
          <a:ln/>
        </p:spPr>
      </p:sp>
      <p:sp>
        <p:nvSpPr>
          <p:cNvPr id="15" name="Text 13"/>
          <p:cNvSpPr/>
          <p:nvPr/>
        </p:nvSpPr>
        <p:spPr>
          <a:xfrm>
            <a:off x="8620601" y="4110633"/>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נקודת איזון</a:t>
            </a:r>
            <a:endParaRPr lang="en-US" sz="2187" dirty="0"/>
          </a:p>
        </p:txBody>
      </p:sp>
      <p:sp>
        <p:nvSpPr>
          <p:cNvPr id="16" name="Text 14"/>
          <p:cNvSpPr/>
          <p:nvPr/>
        </p:nvSpPr>
        <p:spPr>
          <a:xfrm>
            <a:off x="7648456" y="4591050"/>
            <a:ext cx="4721781" cy="666512"/>
          </a:xfrm>
          <a:prstGeom prst="rect">
            <a:avLst/>
          </a:prstGeom>
          <a:noFill/>
          <a:ln/>
        </p:spPr>
        <p:txBody>
          <a:bodyPr wrap="square" rtlCol="0" anchor="t"/>
          <a:lstStyle/>
          <a:p>
            <a:pPr algn="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הבנה של נקודת האיזון לכל מוצר חשובה כדי להבטיח רווחיות ולהגדיר מחירים נכונים.</a:t>
            </a:r>
            <a:endParaRPr lang="en-US" sz="1750" dirty="0"/>
          </a:p>
        </p:txBody>
      </p:sp>
      <p:sp>
        <p:nvSpPr>
          <p:cNvPr id="17" name="Shape 15"/>
          <p:cNvSpPr/>
          <p:nvPr/>
        </p:nvSpPr>
        <p:spPr>
          <a:xfrm>
            <a:off x="2037993" y="5701903"/>
            <a:ext cx="5166122" cy="1591270"/>
          </a:xfrm>
          <a:prstGeom prst="roundRect">
            <a:avLst>
              <a:gd name="adj" fmla="val 8378"/>
            </a:avLst>
          </a:prstGeom>
          <a:solidFill>
            <a:srgbClr val="FDFAF7"/>
          </a:solidFill>
          <a:ln/>
        </p:spPr>
      </p:sp>
      <p:sp>
        <p:nvSpPr>
          <p:cNvPr id="18" name="Text 16"/>
          <p:cNvSpPr/>
          <p:nvPr/>
        </p:nvSpPr>
        <p:spPr>
          <a:xfrm>
            <a:off x="3232309" y="5924074"/>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פריט פתיון</a:t>
            </a:r>
            <a:endParaRPr lang="en-US" sz="2187" dirty="0"/>
          </a:p>
        </p:txBody>
      </p:sp>
      <p:sp>
        <p:nvSpPr>
          <p:cNvPr id="19" name="Text 17"/>
          <p:cNvSpPr/>
          <p:nvPr/>
        </p:nvSpPr>
        <p:spPr>
          <a:xfrm>
            <a:off x="2260163" y="6404491"/>
            <a:ext cx="4721781" cy="666512"/>
          </a:xfrm>
          <a:prstGeom prst="rect">
            <a:avLst/>
          </a:prstGeom>
          <a:noFill/>
          <a:ln/>
        </p:spPr>
        <p:txBody>
          <a:bodyPr wrap="square" rtlCol="0" anchor="t"/>
          <a:lstStyle/>
          <a:p>
            <a:pP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קביעת פריט אחד נמוך במיוחד ושאר הווריאציות במחיר מלא</a:t>
            </a:r>
            <a:endParaRPr lang="en-US" sz="1750" dirty="0"/>
          </a:p>
        </p:txBody>
      </p:sp>
      <p:sp>
        <p:nvSpPr>
          <p:cNvPr id="20" name="Shape 18"/>
          <p:cNvSpPr/>
          <p:nvPr/>
        </p:nvSpPr>
        <p:spPr>
          <a:xfrm>
            <a:off x="7426285" y="5701903"/>
            <a:ext cx="5166122" cy="1591270"/>
          </a:xfrm>
          <a:prstGeom prst="roundRect">
            <a:avLst>
              <a:gd name="adj" fmla="val 8378"/>
            </a:avLst>
          </a:prstGeom>
          <a:solidFill>
            <a:srgbClr val="FDFAF7"/>
          </a:solidFill>
          <a:ln/>
        </p:spPr>
      </p:sp>
      <p:sp>
        <p:nvSpPr>
          <p:cNvPr id="21" name="Text 19"/>
          <p:cNvSpPr/>
          <p:nvPr/>
        </p:nvSpPr>
        <p:spPr>
          <a:xfrm>
            <a:off x="8620601" y="5924074"/>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תחרות</a:t>
            </a:r>
            <a:endParaRPr lang="en-US" sz="2187" dirty="0"/>
          </a:p>
        </p:txBody>
      </p:sp>
      <p:sp>
        <p:nvSpPr>
          <p:cNvPr id="22" name="Text 20"/>
          <p:cNvSpPr/>
          <p:nvPr/>
        </p:nvSpPr>
        <p:spPr>
          <a:xfrm>
            <a:off x="7648456" y="6404491"/>
            <a:ext cx="4721781" cy="333256"/>
          </a:xfrm>
          <a:prstGeom prst="rect">
            <a:avLst/>
          </a:prstGeom>
          <a:noFill/>
          <a:ln/>
        </p:spPr>
        <p:txBody>
          <a:bodyPr wrap="none" rtlCol="0" anchor="t"/>
          <a:lstStyle/>
          <a:p>
            <a:pPr algn="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להתאים את המחיר לפי המתחרים</a:t>
            </a:r>
            <a:endParaRPr lang="en-US" sz="1750" dirty="0"/>
          </a:p>
        </p:txBody>
      </p:sp>
      <p:pic>
        <p:nvPicPr>
          <p:cNvPr id="23" name="Image 0" descr="preencoded.png">    </p:cNvPr>
          <p:cNvPicPr>
            <a:picLocks noChangeAspect="1"/>
          </p:cNvPicPr>
          <p:nvPr/>
        </p:nvPicPr>
        <p:blipFill>
          <a:blip r:embed="rId1"/>
          <a:stretch>
            <a:fillRect/>
          </a:stretch>
        </p:blipFill>
        <p:spPr>
          <a:xfrm>
            <a:off x="14024015" y="304800"/>
            <a:ext cx="301585" cy="328970"/>
          </a:xfrm>
          <a:prstGeom prst="rect">
            <a:avLst/>
          </a:prstGeom>
        </p:spPr>
      </p:pic>
      <p:pic>
        <p:nvPicPr>
          <p:cNvPr id="24" name="Image 1" descr="preencoded.png">    </p:cNvPr>
          <p:cNvPicPr>
            <a:picLocks noChangeAspect="1"/>
          </p:cNvPicPr>
          <p:nvPr/>
        </p:nvPicPr>
        <p:blipFill>
          <a:blip r:embed="rId2"/>
          <a:stretch>
            <a:fillRect/>
          </a:stretch>
        </p:blipFill>
        <p:spPr>
          <a:xfrm>
            <a:off x="14024015" y="304800"/>
            <a:ext cx="301585" cy="328970"/>
          </a:xfrm>
          <a:prstGeom prst="rect">
            <a:avLst/>
          </a:prstGeom>
        </p:spPr>
      </p:pic>
      <p:pic>
        <p:nvPicPr>
          <p:cNvPr id="25"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1794510" y="2101334"/>
            <a:ext cx="5554980" cy="694373"/>
          </a:xfrm>
          <a:prstGeom prst="rect">
            <a:avLst/>
          </a:prstGeom>
          <a:noFill/>
          <a:ln/>
        </p:spPr>
        <p:txBody>
          <a:bodyPr wrap="non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משלוח חינם: היתרונות</a:t>
            </a:r>
            <a:endParaRPr lang="en-US" sz="4374" dirty="0"/>
          </a:p>
        </p:txBody>
      </p:sp>
      <p:sp>
        <p:nvSpPr>
          <p:cNvPr id="6" name="Text 3"/>
          <p:cNvSpPr/>
          <p:nvPr/>
        </p:nvSpPr>
        <p:spPr>
          <a:xfrm>
            <a:off x="833199" y="3128963"/>
            <a:ext cx="7477601" cy="333256"/>
          </a:xfrm>
          <a:prstGeom prst="rect">
            <a:avLst/>
          </a:prstGeom>
          <a:noFill/>
          <a:ln/>
        </p:spPr>
        <p:txBody>
          <a:bodyPr wrap="non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משלוח חינם הוא אסטרטגיה חשובה למכירות מקוונות. </a:t>
            </a:r>
            <a:endParaRPr lang="en-US" sz="1750" dirty="0"/>
          </a:p>
        </p:txBody>
      </p:sp>
      <p:sp>
        <p:nvSpPr>
          <p:cNvPr id="7" name="Text 4"/>
          <p:cNvSpPr/>
          <p:nvPr/>
        </p:nvSpPr>
        <p:spPr>
          <a:xfrm>
            <a:off x="833199" y="3712131"/>
            <a:ext cx="7477601" cy="333256"/>
          </a:xfrm>
          <a:prstGeom prst="rect">
            <a:avLst/>
          </a:prstGeom>
          <a:noFill/>
          <a:ln/>
        </p:spPr>
        <p:txBody>
          <a:bodyPr wrap="non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עוזר פעמיים</a:t>
            </a:r>
            <a:endParaRPr lang="en-US" sz="1750" dirty="0"/>
          </a:p>
        </p:txBody>
      </p:sp>
      <p:sp>
        <p:nvSpPr>
          <p:cNvPr id="8" name="Text 5"/>
          <p:cNvSpPr/>
          <p:nvPr/>
        </p:nvSpPr>
        <p:spPr>
          <a:xfrm>
            <a:off x="833199" y="4295299"/>
            <a:ext cx="7477601" cy="333256"/>
          </a:xfrm>
          <a:prstGeom prst="rect">
            <a:avLst/>
          </a:prstGeom>
          <a:noFill/>
          <a:ln/>
        </p:spPr>
        <p:txBody>
          <a:bodyPr wrap="non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פעם אחת בחיפוש עצמו - יש פילטר יעודי למשלוח חינם</a:t>
            </a:r>
            <a:endParaRPr lang="en-US" sz="1750" dirty="0"/>
          </a:p>
        </p:txBody>
      </p:sp>
      <p:sp>
        <p:nvSpPr>
          <p:cNvPr id="9" name="Text 6"/>
          <p:cNvSpPr/>
          <p:nvPr/>
        </p:nvSpPr>
        <p:spPr>
          <a:xfrm>
            <a:off x="833199" y="4878467"/>
            <a:ext cx="7477601" cy="333256"/>
          </a:xfrm>
          <a:prstGeom prst="rect">
            <a:avLst/>
          </a:prstGeom>
          <a:noFill/>
          <a:ln/>
        </p:spPr>
        <p:txBody>
          <a:bodyPr wrap="non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פעם שניה - פחות נטישות עגלה </a:t>
            </a:r>
            <a:endParaRPr lang="en-US" sz="1750" dirty="0"/>
          </a:p>
        </p:txBody>
      </p:sp>
      <p:sp>
        <p:nvSpPr>
          <p:cNvPr id="10" name="Text 7"/>
          <p:cNvSpPr/>
          <p:nvPr/>
        </p:nvSpPr>
        <p:spPr>
          <a:xfrm>
            <a:off x="833199" y="5461635"/>
            <a:ext cx="7477601" cy="666512"/>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זה מהווה שיקול מרכזי בהחלטת הקונה, ועשוי להגדיל את סכום הקנייה הממוצע. כמו כן, זה תורם לנאמנות לקוחות ושיפור חווית הקנייה הכוללת.</a:t>
            </a:r>
            <a:endParaRPr lang="en-US" sz="1750" dirty="0"/>
          </a:p>
        </p:txBody>
      </p:sp>
      <p:pic>
        <p:nvPicPr>
          <p:cNvPr id="11"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1412557"/>
            <a:ext cx="9306401" cy="1388745"/>
          </a:xfrm>
          <a:prstGeom prst="rect">
            <a:avLst/>
          </a:prstGeom>
          <a:noFill/>
          <a:ln/>
        </p:spPr>
        <p:txBody>
          <a:bodyPr wrap="squar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קופונים: סוגים, שימוש אסטרטגי וההשפעה על המכירות</a:t>
            </a:r>
            <a:endParaRPr lang="en-US" sz="4374" dirty="0"/>
          </a:p>
        </p:txBody>
      </p:sp>
      <p:sp>
        <p:nvSpPr>
          <p:cNvPr id="6" name="Shape 3"/>
          <p:cNvSpPr/>
          <p:nvPr/>
        </p:nvSpPr>
        <p:spPr>
          <a:xfrm>
            <a:off x="833199" y="3384471"/>
            <a:ext cx="499943" cy="499943"/>
          </a:xfrm>
          <a:prstGeom prst="roundRect">
            <a:avLst>
              <a:gd name="adj" fmla="val 26667"/>
            </a:avLst>
          </a:prstGeom>
          <a:solidFill>
            <a:srgbClr val="FDFAF7"/>
          </a:solidFill>
          <a:ln/>
        </p:spPr>
      </p:sp>
      <p:sp>
        <p:nvSpPr>
          <p:cNvPr id="7" name="Text 4"/>
          <p:cNvSpPr/>
          <p:nvPr/>
        </p:nvSpPr>
        <p:spPr>
          <a:xfrm>
            <a:off x="1020485" y="3426142"/>
            <a:ext cx="125373" cy="416481"/>
          </a:xfrm>
          <a:prstGeom prst="rect">
            <a:avLst/>
          </a:prstGeom>
          <a:noFill/>
          <a:ln/>
        </p:spPr>
        <p:txBody>
          <a:bodyPr wrap="none" rtlCol="0" anchor="t"/>
          <a:lstStyle/>
          <a:p>
            <a:pPr algn="ctr" indent="0" marL="0">
              <a:lnSpc>
                <a:spcPts val="3281"/>
              </a:lnSpc>
              <a:buNone/>
            </a:pPr>
            <a:r>
              <a:rPr lang="en-US" sz="2624" b="1" spc="-79" kern="0" dirty="0">
                <a:solidFill>
                  <a:srgbClr val="591CE6"/>
                </a:solidFill>
                <a:latin typeface="p22-mackinac-pro" pitchFamily="34" charset="0"/>
                <a:ea typeface="p22-mackinac-pro" pitchFamily="34" charset="-122"/>
                <a:cs typeface="p22-mackinac-pro" pitchFamily="34" charset="-120"/>
              </a:rPr>
              <a:t>1</a:t>
            </a:r>
            <a:endParaRPr lang="en-US" sz="2624" dirty="0"/>
          </a:p>
        </p:txBody>
      </p:sp>
      <p:sp>
        <p:nvSpPr>
          <p:cNvPr id="8" name="Text 5"/>
          <p:cNvSpPr/>
          <p:nvPr/>
        </p:nvSpPr>
        <p:spPr>
          <a:xfrm>
            <a:off x="1555313" y="3384471"/>
            <a:ext cx="2777490" cy="347186"/>
          </a:xfrm>
          <a:prstGeom prst="rect">
            <a:avLst/>
          </a:prstGeom>
          <a:noFill/>
          <a:ln/>
        </p:spPr>
        <p:txBody>
          <a:bodyPr wrap="none" rtlCol="0" anchor="t"/>
          <a:lstStyle/>
          <a:p>
            <a:pP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סוגי קופונים</a:t>
            </a:r>
            <a:endParaRPr lang="en-US" sz="2187" dirty="0"/>
          </a:p>
        </p:txBody>
      </p:sp>
      <p:sp>
        <p:nvSpPr>
          <p:cNvPr id="9" name="Text 6"/>
          <p:cNvSpPr/>
          <p:nvPr/>
        </p:nvSpPr>
        <p:spPr>
          <a:xfrm>
            <a:off x="1555313" y="3864888"/>
            <a:ext cx="3820001" cy="1333024"/>
          </a:xfrm>
          <a:prstGeom prst="rect">
            <a:avLst/>
          </a:prstGeom>
          <a:noFill/>
          <a:ln/>
        </p:spPr>
        <p:txBody>
          <a:bodyPr wrap="square" rtlCol="0" anchor="t"/>
          <a:lstStyle/>
          <a:p>
            <a:pP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קופונים יכולים להיות לקבלת הנחה במחיר, משלוח חינם או להטבות אחרות. כל סוג עשוי להשפיע באופן שונה על התנהגות הצרכנים ועל הכנסות העסק.</a:t>
            </a:r>
            <a:endParaRPr lang="en-US" sz="1750" dirty="0"/>
          </a:p>
        </p:txBody>
      </p:sp>
      <p:sp>
        <p:nvSpPr>
          <p:cNvPr id="10" name="Shape 7"/>
          <p:cNvSpPr/>
          <p:nvPr/>
        </p:nvSpPr>
        <p:spPr>
          <a:xfrm>
            <a:off x="5597485" y="3384471"/>
            <a:ext cx="499943" cy="499943"/>
          </a:xfrm>
          <a:prstGeom prst="roundRect">
            <a:avLst>
              <a:gd name="adj" fmla="val 26667"/>
            </a:avLst>
          </a:prstGeom>
          <a:solidFill>
            <a:srgbClr val="FDFAF7"/>
          </a:solidFill>
          <a:ln/>
        </p:spPr>
      </p:sp>
      <p:sp>
        <p:nvSpPr>
          <p:cNvPr id="11" name="Text 8"/>
          <p:cNvSpPr/>
          <p:nvPr/>
        </p:nvSpPr>
        <p:spPr>
          <a:xfrm>
            <a:off x="5755362" y="3426142"/>
            <a:ext cx="184071" cy="416481"/>
          </a:xfrm>
          <a:prstGeom prst="rect">
            <a:avLst/>
          </a:prstGeom>
          <a:noFill/>
          <a:ln/>
        </p:spPr>
        <p:txBody>
          <a:bodyPr wrap="none" rtlCol="0" anchor="t"/>
          <a:lstStyle/>
          <a:p>
            <a:pPr algn="ctr" indent="0" marL="0">
              <a:lnSpc>
                <a:spcPts val="3281"/>
              </a:lnSpc>
              <a:buNone/>
            </a:pPr>
            <a:r>
              <a:rPr lang="en-US" sz="2624" b="1" spc="-79" kern="0" dirty="0">
                <a:solidFill>
                  <a:srgbClr val="591CE6"/>
                </a:solidFill>
                <a:latin typeface="p22-mackinac-pro" pitchFamily="34" charset="0"/>
                <a:ea typeface="p22-mackinac-pro" pitchFamily="34" charset="-122"/>
                <a:cs typeface="p22-mackinac-pro" pitchFamily="34" charset="-120"/>
              </a:rPr>
              <a:t>2</a:t>
            </a:r>
            <a:endParaRPr lang="en-US" sz="2624" dirty="0"/>
          </a:p>
        </p:txBody>
      </p:sp>
      <p:sp>
        <p:nvSpPr>
          <p:cNvPr id="12" name="Text 9"/>
          <p:cNvSpPr/>
          <p:nvPr/>
        </p:nvSpPr>
        <p:spPr>
          <a:xfrm>
            <a:off x="6319599" y="3384471"/>
            <a:ext cx="2777490" cy="347186"/>
          </a:xfrm>
          <a:prstGeom prst="rect">
            <a:avLst/>
          </a:prstGeom>
          <a:noFill/>
          <a:ln/>
        </p:spPr>
        <p:txBody>
          <a:bodyPr wrap="none" rtlCol="0" anchor="t"/>
          <a:lstStyle/>
          <a:p>
            <a:pP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שימוש אסטרטגי</a:t>
            </a:r>
            <a:endParaRPr lang="en-US" sz="2187" dirty="0"/>
          </a:p>
        </p:txBody>
      </p:sp>
      <p:sp>
        <p:nvSpPr>
          <p:cNvPr id="13" name="Text 10"/>
          <p:cNvSpPr/>
          <p:nvPr/>
        </p:nvSpPr>
        <p:spPr>
          <a:xfrm>
            <a:off x="6319599" y="3864888"/>
            <a:ext cx="3820001" cy="1333024"/>
          </a:xfrm>
          <a:prstGeom prst="rect">
            <a:avLst/>
          </a:prstGeom>
          <a:noFill/>
          <a:ln/>
        </p:spPr>
        <p:txBody>
          <a:bodyPr wrap="square" rtlCol="0" anchor="t"/>
          <a:lstStyle/>
          <a:p>
            <a:pP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מומלץ להשתמש בקופונים באופן מחושב, למשל לשימור לקוחות קיימים, להגברת מכירות מוצרים ספציפיים או לגיוס לקוחות חדשים.</a:t>
            </a:r>
            <a:endParaRPr lang="en-US" sz="1750" dirty="0"/>
          </a:p>
        </p:txBody>
      </p:sp>
      <p:sp>
        <p:nvSpPr>
          <p:cNvPr id="14" name="Shape 11"/>
          <p:cNvSpPr/>
          <p:nvPr/>
        </p:nvSpPr>
        <p:spPr>
          <a:xfrm>
            <a:off x="833199" y="5669994"/>
            <a:ext cx="499943" cy="499943"/>
          </a:xfrm>
          <a:prstGeom prst="roundRect">
            <a:avLst>
              <a:gd name="adj" fmla="val 26667"/>
            </a:avLst>
          </a:prstGeom>
          <a:solidFill>
            <a:srgbClr val="FDFAF7"/>
          </a:solidFill>
          <a:ln/>
        </p:spPr>
      </p:sp>
      <p:sp>
        <p:nvSpPr>
          <p:cNvPr id="15" name="Text 12"/>
          <p:cNvSpPr/>
          <p:nvPr/>
        </p:nvSpPr>
        <p:spPr>
          <a:xfrm>
            <a:off x="988338" y="5711666"/>
            <a:ext cx="189667" cy="416481"/>
          </a:xfrm>
          <a:prstGeom prst="rect">
            <a:avLst/>
          </a:prstGeom>
          <a:noFill/>
          <a:ln/>
        </p:spPr>
        <p:txBody>
          <a:bodyPr wrap="none" rtlCol="0" anchor="t"/>
          <a:lstStyle/>
          <a:p>
            <a:pPr algn="ctr" indent="0" marL="0">
              <a:lnSpc>
                <a:spcPts val="3281"/>
              </a:lnSpc>
              <a:buNone/>
            </a:pPr>
            <a:r>
              <a:rPr lang="en-US" sz="2624" b="1" spc="-79" kern="0" dirty="0">
                <a:solidFill>
                  <a:srgbClr val="591CE6"/>
                </a:solidFill>
                <a:latin typeface="p22-mackinac-pro" pitchFamily="34" charset="0"/>
                <a:ea typeface="p22-mackinac-pro" pitchFamily="34" charset="-122"/>
                <a:cs typeface="p22-mackinac-pro" pitchFamily="34" charset="-120"/>
              </a:rPr>
              <a:t>3</a:t>
            </a:r>
            <a:endParaRPr lang="en-US" sz="2624" dirty="0"/>
          </a:p>
        </p:txBody>
      </p:sp>
      <p:sp>
        <p:nvSpPr>
          <p:cNvPr id="16" name="Text 13"/>
          <p:cNvSpPr/>
          <p:nvPr/>
        </p:nvSpPr>
        <p:spPr>
          <a:xfrm>
            <a:off x="1555313" y="5669994"/>
            <a:ext cx="2777490" cy="347186"/>
          </a:xfrm>
          <a:prstGeom prst="rect">
            <a:avLst/>
          </a:prstGeom>
          <a:noFill/>
          <a:ln/>
        </p:spPr>
        <p:txBody>
          <a:bodyPr wrap="none" rtlCol="0" anchor="t"/>
          <a:lstStyle/>
          <a:p>
            <a:pP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השפעה על המכירות</a:t>
            </a:r>
            <a:endParaRPr lang="en-US" sz="2187" dirty="0"/>
          </a:p>
        </p:txBody>
      </p:sp>
      <p:sp>
        <p:nvSpPr>
          <p:cNvPr id="17" name="Text 14"/>
          <p:cNvSpPr/>
          <p:nvPr/>
        </p:nvSpPr>
        <p:spPr>
          <a:xfrm>
            <a:off x="1555313" y="6150412"/>
            <a:ext cx="8584287" cy="666512"/>
          </a:xfrm>
          <a:prstGeom prst="rect">
            <a:avLst/>
          </a:prstGeom>
          <a:noFill/>
          <a:ln/>
        </p:spPr>
        <p:txBody>
          <a:bodyPr wrap="square" rtlCol="0" anchor="t"/>
          <a:lstStyle/>
          <a:p>
            <a:pP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קופונים יכולים להגביר את המכירות בטווח הקצר אך יש לשקול את ההשפעה הארוכת טווח על הרווחיות והמיתוג של העסק.</a:t>
            </a:r>
            <a:endParaRPr lang="en-US" sz="1750" dirty="0"/>
          </a:p>
        </p:txBody>
      </p:sp>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3827383" y="1647944"/>
            <a:ext cx="6975634" cy="694373"/>
          </a:xfrm>
          <a:prstGeom prst="rect">
            <a:avLst/>
          </a:prstGeom>
          <a:noFill/>
          <a:ln/>
        </p:spPr>
        <p:txBody>
          <a:bodyPr wrap="non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תמחור מוצרים מותאמים אישית</a:t>
            </a:r>
            <a:endParaRPr lang="en-US" sz="4374" dirty="0"/>
          </a:p>
        </p:txBody>
      </p:sp>
      <p:pic>
        <p:nvPicPr>
          <p:cNvPr id="5" name="Image 0" descr="preencoded.png">    </p:cNvPr>
          <p:cNvPicPr>
            <a:picLocks noChangeAspect="1"/>
          </p:cNvPicPr>
          <p:nvPr/>
        </p:nvPicPr>
        <p:blipFill>
          <a:blip r:embed="rId1"/>
          <a:stretch>
            <a:fillRect/>
          </a:stretch>
        </p:blipFill>
        <p:spPr>
          <a:xfrm>
            <a:off x="2037993" y="2786658"/>
            <a:ext cx="3295888" cy="2036921"/>
          </a:xfrm>
          <a:prstGeom prst="rect">
            <a:avLst/>
          </a:prstGeom>
        </p:spPr>
      </p:pic>
      <p:sp>
        <p:nvSpPr>
          <p:cNvPr id="6" name="Text 3"/>
          <p:cNvSpPr/>
          <p:nvPr/>
        </p:nvSpPr>
        <p:spPr>
          <a:xfrm>
            <a:off x="2297192" y="5101233"/>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קשר רגשי</a:t>
            </a:r>
            <a:endParaRPr lang="en-US" sz="2187" dirty="0"/>
          </a:p>
        </p:txBody>
      </p:sp>
      <p:sp>
        <p:nvSpPr>
          <p:cNvPr id="7" name="Text 4"/>
          <p:cNvSpPr/>
          <p:nvPr/>
        </p:nvSpPr>
        <p:spPr>
          <a:xfrm>
            <a:off x="2037993" y="5581650"/>
            <a:ext cx="3295888" cy="666512"/>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לקוחות מעורבים בעיצוב מרגישים קשר חזק יותר למוצר ומוכנים לשלם יותר.</a:t>
            </a:r>
            <a:endParaRPr lang="en-US" sz="1750" dirty="0"/>
          </a:p>
        </p:txBody>
      </p:sp>
      <p:pic>
        <p:nvPicPr>
          <p:cNvPr id="8" name="Image 1" descr="preencoded.png">    </p:cNvPr>
          <p:cNvPicPr>
            <a:picLocks noChangeAspect="1"/>
          </p:cNvPicPr>
          <p:nvPr/>
        </p:nvPicPr>
        <p:blipFill>
          <a:blip r:embed="rId2"/>
          <a:stretch>
            <a:fillRect/>
          </a:stretch>
        </p:blipFill>
        <p:spPr>
          <a:xfrm>
            <a:off x="5667137" y="2786658"/>
            <a:ext cx="3296007" cy="2037040"/>
          </a:xfrm>
          <a:prstGeom prst="rect">
            <a:avLst/>
          </a:prstGeom>
        </p:spPr>
      </p:pic>
      <p:sp>
        <p:nvSpPr>
          <p:cNvPr id="9" name="Text 5"/>
          <p:cNvSpPr/>
          <p:nvPr/>
        </p:nvSpPr>
        <p:spPr>
          <a:xfrm>
            <a:off x="5926336" y="5101352"/>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איכות</a:t>
            </a:r>
            <a:endParaRPr lang="en-US" sz="2187" dirty="0"/>
          </a:p>
        </p:txBody>
      </p:sp>
      <p:sp>
        <p:nvSpPr>
          <p:cNvPr id="10" name="Text 6"/>
          <p:cNvSpPr/>
          <p:nvPr/>
        </p:nvSpPr>
        <p:spPr>
          <a:xfrm>
            <a:off x="5667137" y="5581769"/>
            <a:ext cx="3296007" cy="666512"/>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עיצוב אישי נתפס כאיכותי יותר, מה שמצדיק מחיר גבוה יותר</a:t>
            </a:r>
            <a:endParaRPr lang="en-US" sz="1750" dirty="0"/>
          </a:p>
        </p:txBody>
      </p:sp>
      <p:pic>
        <p:nvPicPr>
          <p:cNvPr id="11" name="Image 2" descr="preencoded.png">    </p:cNvPr>
          <p:cNvPicPr>
            <a:picLocks noChangeAspect="1"/>
          </p:cNvPicPr>
          <p:nvPr/>
        </p:nvPicPr>
        <p:blipFill>
          <a:blip r:embed="rId3"/>
          <a:stretch>
            <a:fillRect/>
          </a:stretch>
        </p:blipFill>
        <p:spPr>
          <a:xfrm>
            <a:off x="9296400" y="2786658"/>
            <a:ext cx="3296007" cy="2037040"/>
          </a:xfrm>
          <a:prstGeom prst="rect">
            <a:avLst/>
          </a:prstGeom>
        </p:spPr>
      </p:pic>
      <p:sp>
        <p:nvSpPr>
          <p:cNvPr id="12" name="Text 7"/>
          <p:cNvSpPr/>
          <p:nvPr/>
        </p:nvSpPr>
        <p:spPr>
          <a:xfrm>
            <a:off x="9555599" y="5101352"/>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יחודיות</a:t>
            </a:r>
            <a:endParaRPr lang="en-US" sz="2187" dirty="0"/>
          </a:p>
        </p:txBody>
      </p:sp>
      <p:sp>
        <p:nvSpPr>
          <p:cNvPr id="13" name="Text 8"/>
          <p:cNvSpPr/>
          <p:nvPr/>
        </p:nvSpPr>
        <p:spPr>
          <a:xfrm>
            <a:off x="9296400" y="5581769"/>
            <a:ext cx="3296007" cy="999768"/>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המוצרים המותאמים אישית מקנים ערך ייחודי ללקוחות, הם מרגישים שהם רוכשים משהו מיוחד עבורם.</a:t>
            </a:r>
            <a:endParaRPr lang="en-US" sz="1750" dirty="0"/>
          </a:p>
        </p:txBody>
      </p:sp>
      <p:pic>
        <p:nvPicPr>
          <p:cNvPr id="14" name="Image 3" descr="preencoded.png">    </p:cNvPr>
          <p:cNvPicPr>
            <a:picLocks noChangeAspect="1"/>
          </p:cNvPicPr>
          <p:nvPr/>
        </p:nvPicPr>
        <p:blipFill>
          <a:blip r:embed="rId4"/>
          <a:stretch>
            <a:fillRect/>
          </a:stretch>
        </p:blipFill>
        <p:spPr>
          <a:xfrm>
            <a:off x="14024015" y="304800"/>
            <a:ext cx="301585" cy="328970"/>
          </a:xfrm>
          <a:prstGeom prst="rect">
            <a:avLst/>
          </a:prstGeom>
        </p:spPr>
      </p:pic>
      <p:pic>
        <p:nvPicPr>
          <p:cNvPr id="15" name="Image 4" descr="preencoded.png">    </p:cNvPr>
          <p:cNvPicPr>
            <a:picLocks noChangeAspect="1"/>
          </p:cNvPicPr>
          <p:nvPr/>
        </p:nvPicPr>
        <p:blipFill>
          <a:blip r:embed="rId5"/>
          <a:stretch>
            <a:fillRect/>
          </a:stretch>
        </p:blipFill>
        <p:spPr>
          <a:xfrm>
            <a:off x="14024015" y="304800"/>
            <a:ext cx="301585" cy="328970"/>
          </a:xfrm>
          <a:prstGeom prst="rect">
            <a:avLst/>
          </a:prstGeom>
        </p:spPr>
      </p:pic>
      <p:pic>
        <p:nvPicPr>
          <p:cNvPr id="16"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453759" y="2083237"/>
            <a:ext cx="9722763" cy="694373"/>
          </a:xfrm>
          <a:prstGeom prst="rect">
            <a:avLst/>
          </a:prstGeom>
          <a:noFill/>
          <a:ln/>
        </p:spPr>
        <p:txBody>
          <a:bodyPr wrap="non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תמחור סטים: שיקולים והשפעה על המכירות</a:t>
            </a:r>
            <a:endParaRPr lang="en-US" sz="4374" dirty="0"/>
          </a:p>
        </p:txBody>
      </p:sp>
      <p:pic>
        <p:nvPicPr>
          <p:cNvPr id="5" name="Image 0" descr="preencoded.png">    </p:cNvPr>
          <p:cNvPicPr>
            <a:picLocks noChangeAspect="1"/>
          </p:cNvPicPr>
          <p:nvPr/>
        </p:nvPicPr>
        <p:blipFill>
          <a:blip r:embed="rId1"/>
          <a:stretch>
            <a:fillRect/>
          </a:stretch>
        </p:blipFill>
        <p:spPr>
          <a:xfrm>
            <a:off x="2037993" y="3221950"/>
            <a:ext cx="555427" cy="555427"/>
          </a:xfrm>
          <a:prstGeom prst="rect">
            <a:avLst/>
          </a:prstGeom>
        </p:spPr>
      </p:pic>
      <p:sp>
        <p:nvSpPr>
          <p:cNvPr id="6" name="Text 3"/>
          <p:cNvSpPr/>
          <p:nvPr/>
        </p:nvSpPr>
        <p:spPr>
          <a:xfrm>
            <a:off x="2297192" y="3999548"/>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מחיר מופחת</a:t>
            </a:r>
            <a:endParaRPr lang="en-US" sz="2187" dirty="0"/>
          </a:p>
        </p:txBody>
      </p:sp>
      <p:sp>
        <p:nvSpPr>
          <p:cNvPr id="7" name="Text 4"/>
          <p:cNvSpPr/>
          <p:nvPr/>
        </p:nvSpPr>
        <p:spPr>
          <a:xfrm>
            <a:off x="2037993" y="4479965"/>
            <a:ext cx="3295888" cy="1666280"/>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מכירת סטים מאפשרת לחנות לקבוע מחיר מופחת לעומת הרכישה בנפרד של כל פריט. זה יכול לעזור לגרום ללקוחות להרגיש שהם מקבלים ערך טוב יותר.</a:t>
            </a:r>
            <a:endParaRPr lang="en-US" sz="1750" dirty="0"/>
          </a:p>
        </p:txBody>
      </p:sp>
      <p:pic>
        <p:nvPicPr>
          <p:cNvPr id="8" name="Image 1" descr="preencoded.png">    </p:cNvPr>
          <p:cNvPicPr>
            <a:picLocks noChangeAspect="1"/>
          </p:cNvPicPr>
          <p:nvPr/>
        </p:nvPicPr>
        <p:blipFill>
          <a:blip r:embed="rId2"/>
          <a:stretch>
            <a:fillRect/>
          </a:stretch>
        </p:blipFill>
        <p:spPr>
          <a:xfrm>
            <a:off x="5667137" y="3221950"/>
            <a:ext cx="555427" cy="555427"/>
          </a:xfrm>
          <a:prstGeom prst="rect">
            <a:avLst/>
          </a:prstGeom>
        </p:spPr>
      </p:pic>
      <p:sp>
        <p:nvSpPr>
          <p:cNvPr id="9" name="Text 5"/>
          <p:cNvSpPr/>
          <p:nvPr/>
        </p:nvSpPr>
        <p:spPr>
          <a:xfrm>
            <a:off x="5926336" y="3999548"/>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חבילה נוחה</a:t>
            </a:r>
            <a:endParaRPr lang="en-US" sz="2187" dirty="0"/>
          </a:p>
        </p:txBody>
      </p:sp>
      <p:sp>
        <p:nvSpPr>
          <p:cNvPr id="10" name="Text 6"/>
          <p:cNvSpPr/>
          <p:nvPr/>
        </p:nvSpPr>
        <p:spPr>
          <a:xfrm>
            <a:off x="5667137" y="4479965"/>
            <a:ext cx="3296007" cy="1333024"/>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סטים מאפשרים ללקוחות לרכוש מספר פריטים במקום אחד, דבר שהופך את חוויית הקנייה לנוחה יותר. תדאגו לבנות את הסטים מספק אחד.</a:t>
            </a:r>
            <a:endParaRPr lang="en-US" sz="1750" dirty="0"/>
          </a:p>
        </p:txBody>
      </p:sp>
      <p:pic>
        <p:nvPicPr>
          <p:cNvPr id="11" name="Image 2" descr="preencoded.png">    </p:cNvPr>
          <p:cNvPicPr>
            <a:picLocks noChangeAspect="1"/>
          </p:cNvPicPr>
          <p:nvPr/>
        </p:nvPicPr>
        <p:blipFill>
          <a:blip r:embed="rId3"/>
          <a:stretch>
            <a:fillRect/>
          </a:stretch>
        </p:blipFill>
        <p:spPr>
          <a:xfrm>
            <a:off x="9296400" y="3221950"/>
            <a:ext cx="555427" cy="555427"/>
          </a:xfrm>
          <a:prstGeom prst="rect">
            <a:avLst/>
          </a:prstGeom>
        </p:spPr>
      </p:pic>
      <p:sp>
        <p:nvSpPr>
          <p:cNvPr id="12" name="Text 7"/>
          <p:cNvSpPr/>
          <p:nvPr/>
        </p:nvSpPr>
        <p:spPr>
          <a:xfrm>
            <a:off x="9555599" y="3999548"/>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הגדלת ערך סל הקנייה</a:t>
            </a:r>
            <a:endParaRPr lang="en-US" sz="2187" dirty="0"/>
          </a:p>
        </p:txBody>
      </p:sp>
      <p:sp>
        <p:nvSpPr>
          <p:cNvPr id="13" name="Text 8"/>
          <p:cNvSpPr/>
          <p:nvPr/>
        </p:nvSpPr>
        <p:spPr>
          <a:xfrm>
            <a:off x="9296400" y="4479965"/>
            <a:ext cx="3296007" cy="1333024"/>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מכירת סטים יכולה להעלות את ערך סל הקנייה הממוצע, מכיוון שלקוחות נוטים לרכוש יותר פריטים כאשר הם נמכרים כחבילה.</a:t>
            </a:r>
            <a:endParaRPr lang="en-US" sz="1750" dirty="0"/>
          </a:p>
        </p:txBody>
      </p:sp>
      <p:pic>
        <p:nvPicPr>
          <p:cNvPr id="14" name="Image 3" descr="preencoded.png">    </p:cNvPr>
          <p:cNvPicPr>
            <a:picLocks noChangeAspect="1"/>
          </p:cNvPicPr>
          <p:nvPr/>
        </p:nvPicPr>
        <p:blipFill>
          <a:blip r:embed="rId4"/>
          <a:stretch>
            <a:fillRect/>
          </a:stretch>
        </p:blipFill>
        <p:spPr>
          <a:xfrm>
            <a:off x="14024015" y="304800"/>
            <a:ext cx="301585" cy="328970"/>
          </a:xfrm>
          <a:prstGeom prst="rect">
            <a:avLst/>
          </a:prstGeom>
        </p:spPr>
      </p:pic>
      <p:pic>
        <p:nvPicPr>
          <p:cNvPr id="15" name="Image 4" descr="preencoded.png">    </p:cNvPr>
          <p:cNvPicPr>
            <a:picLocks noChangeAspect="1"/>
          </p:cNvPicPr>
          <p:nvPr/>
        </p:nvPicPr>
        <p:blipFill>
          <a:blip r:embed="rId5"/>
          <a:stretch>
            <a:fillRect/>
          </a:stretch>
        </p:blipFill>
        <p:spPr>
          <a:xfrm>
            <a:off x="14024015" y="304800"/>
            <a:ext cx="301585" cy="328970"/>
          </a:xfrm>
          <a:prstGeom prst="rect">
            <a:avLst/>
          </a:prstGeom>
        </p:spPr>
      </p:pic>
      <p:pic>
        <p:nvPicPr>
          <p:cNvPr id="16"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3919299" y="1148120"/>
            <a:ext cx="6791801" cy="694373"/>
          </a:xfrm>
          <a:prstGeom prst="rect">
            <a:avLst/>
          </a:prstGeom>
          <a:noFill/>
          <a:ln/>
        </p:spPr>
        <p:txBody>
          <a:bodyPr wrap="non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תמחור מוצרים בעלי מחיר נמוך</a:t>
            </a:r>
            <a:endParaRPr lang="en-US" sz="4374" dirty="0"/>
          </a:p>
        </p:txBody>
      </p:sp>
      <p:pic>
        <p:nvPicPr>
          <p:cNvPr id="5" name="Image 0" descr="preencoded.png">    </p:cNvPr>
          <p:cNvPicPr>
            <a:picLocks noChangeAspect="1"/>
          </p:cNvPicPr>
          <p:nvPr/>
        </p:nvPicPr>
        <p:blipFill>
          <a:blip r:embed="rId1"/>
          <a:stretch>
            <a:fillRect/>
          </a:stretch>
        </p:blipFill>
        <p:spPr>
          <a:xfrm>
            <a:off x="2037993" y="2286833"/>
            <a:ext cx="3295888" cy="2036921"/>
          </a:xfrm>
          <a:prstGeom prst="rect">
            <a:avLst/>
          </a:prstGeom>
        </p:spPr>
      </p:pic>
      <p:sp>
        <p:nvSpPr>
          <p:cNvPr id="6" name="Text 3"/>
          <p:cNvSpPr/>
          <p:nvPr/>
        </p:nvSpPr>
        <p:spPr>
          <a:xfrm>
            <a:off x="2297192" y="4601408"/>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תמחור מוצרים מוזלים</a:t>
            </a:r>
            <a:endParaRPr lang="en-US" sz="2187" dirty="0"/>
          </a:p>
        </p:txBody>
      </p:sp>
      <p:sp>
        <p:nvSpPr>
          <p:cNvPr id="7" name="Text 4"/>
          <p:cNvSpPr/>
          <p:nvPr/>
        </p:nvSpPr>
        <p:spPr>
          <a:xfrm>
            <a:off x="2037993" y="5081826"/>
            <a:ext cx="3295888" cy="1999536"/>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הצעת מוצרים במחירים נמוכים יכולה לשמש ככלי שיווקי להגברת התעניינות לקוחות ויצירת תחושת מציאה של עסקה מצוינת. יש לשק/ול בקפידה את המרווחים והעלויות על מנת להבטיח רווחיות.</a:t>
            </a:r>
            <a:endParaRPr lang="en-US" sz="1750" dirty="0"/>
          </a:p>
        </p:txBody>
      </p:sp>
      <p:pic>
        <p:nvPicPr>
          <p:cNvPr id="8" name="Image 1" descr="preencoded.png">    </p:cNvPr>
          <p:cNvPicPr>
            <a:picLocks noChangeAspect="1"/>
          </p:cNvPicPr>
          <p:nvPr/>
        </p:nvPicPr>
        <p:blipFill>
          <a:blip r:embed="rId2"/>
          <a:stretch>
            <a:fillRect/>
          </a:stretch>
        </p:blipFill>
        <p:spPr>
          <a:xfrm>
            <a:off x="5667137" y="2286833"/>
            <a:ext cx="3296007" cy="2037040"/>
          </a:xfrm>
          <a:prstGeom prst="rect">
            <a:avLst/>
          </a:prstGeom>
        </p:spPr>
      </p:pic>
      <p:sp>
        <p:nvSpPr>
          <p:cNvPr id="9" name="Text 5"/>
          <p:cNvSpPr/>
          <p:nvPr/>
        </p:nvSpPr>
        <p:spPr>
          <a:xfrm>
            <a:off x="5926336" y="4601528"/>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עידוד רכישה יזומה</a:t>
            </a:r>
            <a:endParaRPr lang="en-US" sz="2187" dirty="0"/>
          </a:p>
        </p:txBody>
      </p:sp>
      <p:sp>
        <p:nvSpPr>
          <p:cNvPr id="10" name="Text 6"/>
          <p:cNvSpPr/>
          <p:nvPr/>
        </p:nvSpPr>
        <p:spPr>
          <a:xfrm>
            <a:off x="5667137" y="5081945"/>
            <a:ext cx="3296007" cy="1666280"/>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מחירים נמוכים יכולים לעודד לקוחות להגיע ולרכוש את המוצרים באופן ספונטני, אפילו אם לא תכננו זאת מראש. זוהי הזדמנות לחשוף קהל חדש למוצרים נוספים בחנות.</a:t>
            </a:r>
            <a:endParaRPr lang="en-US" sz="1750" dirty="0"/>
          </a:p>
        </p:txBody>
      </p:sp>
      <p:pic>
        <p:nvPicPr>
          <p:cNvPr id="11" name="Image 2" descr="preencoded.png">    </p:cNvPr>
          <p:cNvPicPr>
            <a:picLocks noChangeAspect="1"/>
          </p:cNvPicPr>
          <p:nvPr/>
        </p:nvPicPr>
        <p:blipFill>
          <a:blip r:embed="rId3"/>
          <a:stretch>
            <a:fillRect/>
          </a:stretch>
        </p:blipFill>
        <p:spPr>
          <a:xfrm>
            <a:off x="9296400" y="2286833"/>
            <a:ext cx="3296007" cy="2037040"/>
          </a:xfrm>
          <a:prstGeom prst="rect">
            <a:avLst/>
          </a:prstGeom>
        </p:spPr>
      </p:pic>
      <p:sp>
        <p:nvSpPr>
          <p:cNvPr id="12" name="Text 7"/>
          <p:cNvSpPr/>
          <p:nvPr/>
        </p:nvSpPr>
        <p:spPr>
          <a:xfrm>
            <a:off x="9555599" y="4601528"/>
            <a:ext cx="2777490"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תדמית העסק</a:t>
            </a:r>
            <a:endParaRPr lang="en-US" sz="2187" dirty="0"/>
          </a:p>
        </p:txBody>
      </p:sp>
      <p:sp>
        <p:nvSpPr>
          <p:cNvPr id="13" name="Text 8"/>
          <p:cNvSpPr/>
          <p:nvPr/>
        </p:nvSpPr>
        <p:spPr>
          <a:xfrm>
            <a:off x="9296400" y="5081945"/>
            <a:ext cx="3296007" cy="1333024"/>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הצעת מוצרים במחירים נוחים יכולה לתרום לתדמית של עסק המציע ערך מצוין ללקוחות, ובכך להגביר את האמון והנאמנות שלהם.</a:t>
            </a:r>
            <a:endParaRPr lang="en-US" sz="1750" dirty="0"/>
          </a:p>
        </p:txBody>
      </p:sp>
      <p:pic>
        <p:nvPicPr>
          <p:cNvPr id="14" name="Image 3" descr="preencoded.png">    </p:cNvPr>
          <p:cNvPicPr>
            <a:picLocks noChangeAspect="1"/>
          </p:cNvPicPr>
          <p:nvPr/>
        </p:nvPicPr>
        <p:blipFill>
          <a:blip r:embed="rId4"/>
          <a:stretch>
            <a:fillRect/>
          </a:stretch>
        </p:blipFill>
        <p:spPr>
          <a:xfrm>
            <a:off x="14024015" y="304800"/>
            <a:ext cx="301585" cy="328970"/>
          </a:xfrm>
          <a:prstGeom prst="rect">
            <a:avLst/>
          </a:prstGeom>
        </p:spPr>
      </p:pic>
      <p:pic>
        <p:nvPicPr>
          <p:cNvPr id="15" name="Image 4" descr="preencoded.png">    </p:cNvPr>
          <p:cNvPicPr>
            <a:picLocks noChangeAspect="1"/>
          </p:cNvPicPr>
          <p:nvPr/>
        </p:nvPicPr>
        <p:blipFill>
          <a:blip r:embed="rId5"/>
          <a:stretch>
            <a:fillRect/>
          </a:stretch>
        </p:blipFill>
        <p:spPr>
          <a:xfrm>
            <a:off x="14024015" y="304800"/>
            <a:ext cx="301585" cy="328970"/>
          </a:xfrm>
          <a:prstGeom prst="rect">
            <a:avLst/>
          </a:prstGeom>
        </p:spPr>
      </p:pic>
      <p:pic>
        <p:nvPicPr>
          <p:cNvPr id="16"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r>
          <p:cNvPicPr>
            <a:picLocks noChangeAspect="1"/>
          </p:cNvPicPr>
          <p:nvPr/>
        </p:nvPicPr>
        <p:blipFill>
          <a:blip r:embed="rId1"/>
          <a:stretch>
            <a:fillRect/>
          </a:stretch>
        </p:blipFill>
        <p:spPr>
          <a:xfrm>
            <a:off x="0" y="0"/>
            <a:ext cx="14630400" cy="2777490"/>
          </a:xfrm>
          <a:prstGeom prst="rect">
            <a:avLst/>
          </a:prstGeom>
        </p:spPr>
      </p:pic>
      <p:sp>
        <p:nvSpPr>
          <p:cNvPr id="5" name="Text 2"/>
          <p:cNvSpPr/>
          <p:nvPr/>
        </p:nvSpPr>
        <p:spPr>
          <a:xfrm>
            <a:off x="3906679" y="3624739"/>
            <a:ext cx="6817043" cy="694373"/>
          </a:xfrm>
          <a:prstGeom prst="rect">
            <a:avLst/>
          </a:prstGeom>
          <a:noFill/>
          <a:ln/>
        </p:spPr>
        <p:txBody>
          <a:bodyPr wrap="none" rtlCol="0" anchor="t"/>
          <a:lstStyle/>
          <a:p>
            <a:pPr algn="ctr" indent="0" marL="0">
              <a:lnSpc>
                <a:spcPts val="5468"/>
              </a:lnSpc>
              <a:buNone/>
            </a:pPr>
            <a:r>
              <a:rPr lang="en-US" sz="4374" b="1" spc="-131" kern="0" dirty="0">
                <a:solidFill>
                  <a:srgbClr val="591CE6"/>
                </a:solidFill>
                <a:latin typeface="p22-mackinac-pro" pitchFamily="34" charset="0"/>
                <a:ea typeface="p22-mackinac-pro" pitchFamily="34" charset="-122"/>
                <a:cs typeface="p22-mackinac-pro" pitchFamily="34" charset="-120"/>
              </a:rPr>
              <a:t>תמחור מוצרים בעלי מחיר גבוה</a:t>
            </a:r>
            <a:endParaRPr lang="en-US" sz="4374" dirty="0"/>
          </a:p>
        </p:txBody>
      </p:sp>
      <p:sp>
        <p:nvSpPr>
          <p:cNvPr id="6" name="Shape 3"/>
          <p:cNvSpPr/>
          <p:nvPr/>
        </p:nvSpPr>
        <p:spPr>
          <a:xfrm>
            <a:off x="2037993" y="4902279"/>
            <a:ext cx="388739" cy="388739"/>
          </a:xfrm>
          <a:prstGeom prst="roundRect">
            <a:avLst>
              <a:gd name="adj" fmla="val 34295"/>
            </a:avLst>
          </a:prstGeom>
          <a:solidFill>
            <a:srgbClr val="FDFAF7"/>
          </a:solidFill>
          <a:ln/>
        </p:spPr>
      </p:sp>
      <p:sp>
        <p:nvSpPr>
          <p:cNvPr id="7" name="Text 4"/>
          <p:cNvSpPr/>
          <p:nvPr/>
        </p:nvSpPr>
        <p:spPr>
          <a:xfrm>
            <a:off x="2648903" y="4902279"/>
            <a:ext cx="2759154"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הבניית ערך</a:t>
            </a:r>
            <a:endParaRPr lang="en-US" sz="2187" dirty="0"/>
          </a:p>
        </p:txBody>
      </p:sp>
      <p:sp>
        <p:nvSpPr>
          <p:cNvPr id="8" name="Text 5"/>
          <p:cNvSpPr/>
          <p:nvPr/>
        </p:nvSpPr>
        <p:spPr>
          <a:xfrm>
            <a:off x="2648903" y="5382697"/>
            <a:ext cx="2759154" cy="1999536"/>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מוצרים בעלי מחיר גבוה מטפחים תפיסת איכות וערך בקרב לקוחות. יש להשקיע בהצגת הייחוד, התכונות המשופרות והפתרון שהמוצר מציע.</a:t>
            </a:r>
            <a:endParaRPr lang="en-US" sz="1750" dirty="0"/>
          </a:p>
        </p:txBody>
      </p:sp>
      <p:sp>
        <p:nvSpPr>
          <p:cNvPr id="9" name="Shape 6"/>
          <p:cNvSpPr/>
          <p:nvPr/>
        </p:nvSpPr>
        <p:spPr>
          <a:xfrm>
            <a:off x="5630228" y="4902279"/>
            <a:ext cx="388739" cy="388739"/>
          </a:xfrm>
          <a:prstGeom prst="roundRect">
            <a:avLst>
              <a:gd name="adj" fmla="val 34295"/>
            </a:avLst>
          </a:prstGeom>
          <a:solidFill>
            <a:srgbClr val="FDFAF7"/>
          </a:solidFill>
          <a:ln/>
        </p:spPr>
      </p:sp>
      <p:sp>
        <p:nvSpPr>
          <p:cNvPr id="10" name="Text 7"/>
          <p:cNvSpPr/>
          <p:nvPr/>
        </p:nvSpPr>
        <p:spPr>
          <a:xfrm>
            <a:off x="6241137" y="4902279"/>
            <a:ext cx="2759154"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מיתוג ופרימיום</a:t>
            </a:r>
            <a:endParaRPr lang="en-US" sz="2187" dirty="0"/>
          </a:p>
        </p:txBody>
      </p:sp>
      <p:sp>
        <p:nvSpPr>
          <p:cNvPr id="11" name="Text 8"/>
          <p:cNvSpPr/>
          <p:nvPr/>
        </p:nvSpPr>
        <p:spPr>
          <a:xfrm>
            <a:off x="6241137" y="5382697"/>
            <a:ext cx="2759154" cy="1666280"/>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תמחור פרימיום מחזק את המיתוג ומשפר את תפיסת המותג בקרב הלקוחות. הדגשת החוויה והשירות הנלווה למוצר הגבוה מחזק את הערך המוצע.</a:t>
            </a:r>
            <a:endParaRPr lang="en-US" sz="1750" dirty="0"/>
          </a:p>
        </p:txBody>
      </p:sp>
      <p:sp>
        <p:nvSpPr>
          <p:cNvPr id="12" name="Shape 9"/>
          <p:cNvSpPr/>
          <p:nvPr/>
        </p:nvSpPr>
        <p:spPr>
          <a:xfrm>
            <a:off x="9222462" y="4902279"/>
            <a:ext cx="388739" cy="388739"/>
          </a:xfrm>
          <a:prstGeom prst="roundRect">
            <a:avLst>
              <a:gd name="adj" fmla="val 34295"/>
            </a:avLst>
          </a:prstGeom>
          <a:solidFill>
            <a:srgbClr val="FDFAF7"/>
          </a:solidFill>
          <a:ln/>
        </p:spPr>
      </p:sp>
      <p:sp>
        <p:nvSpPr>
          <p:cNvPr id="13" name="Text 10"/>
          <p:cNvSpPr/>
          <p:nvPr/>
        </p:nvSpPr>
        <p:spPr>
          <a:xfrm>
            <a:off x="9833372" y="4902279"/>
            <a:ext cx="2759154" cy="347186"/>
          </a:xfrm>
          <a:prstGeom prst="rect">
            <a:avLst/>
          </a:prstGeom>
          <a:noFill/>
          <a:ln/>
        </p:spPr>
        <p:txBody>
          <a:bodyPr wrap="none" rtlCol="0" anchor="t"/>
          <a:lstStyle/>
          <a:p>
            <a:pPr algn="ctr" indent="0" marL="0">
              <a:lnSpc>
                <a:spcPts val="2734"/>
              </a:lnSpc>
              <a:buNone/>
            </a:pPr>
            <a:r>
              <a:rPr lang="en-US" sz="2187" b="1" spc="-66" kern="0" dirty="0">
                <a:solidFill>
                  <a:srgbClr val="591CE6"/>
                </a:solidFill>
                <a:latin typeface="p22-mackinac-pro" pitchFamily="34" charset="0"/>
                <a:ea typeface="p22-mackinac-pro" pitchFamily="34" charset="-122"/>
                <a:cs typeface="p22-mackinac-pro" pitchFamily="34" charset="-120"/>
              </a:rPr>
              <a:t>השקעה בפיתוח</a:t>
            </a:r>
            <a:endParaRPr lang="en-US" sz="2187" dirty="0"/>
          </a:p>
        </p:txBody>
      </p:sp>
      <p:sp>
        <p:nvSpPr>
          <p:cNvPr id="14" name="Text 11"/>
          <p:cNvSpPr/>
          <p:nvPr/>
        </p:nvSpPr>
        <p:spPr>
          <a:xfrm>
            <a:off x="9833372" y="5382697"/>
            <a:ext cx="2759154" cy="1666280"/>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המחיר הגבוה מאפשר השקעה בפיתוח, חדשנות וייחוד המוצר. לקוחות מוכנים לשלם יותר עבור מוצר שספג השקעה משמעותית.</a:t>
            </a:r>
            <a:endParaRPr lang="en-US" sz="1750" dirty="0"/>
          </a:p>
        </p:txBody>
      </p:sp>
      <p:pic>
        <p:nvPicPr>
          <p:cNvPr id="15"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2791420"/>
            <a:ext cx="7477601" cy="333256"/>
          </a:xfrm>
          <a:prstGeom prst="rect">
            <a:avLst/>
          </a:prstGeom>
          <a:noFill/>
          <a:ln/>
        </p:spPr>
        <p:txBody>
          <a:bodyPr wrap="none" rtlCol="0" anchor="t"/>
          <a:lstStyle/>
          <a:p>
            <a:pPr indent="0" marL="0">
              <a:lnSpc>
                <a:spcPts val="2624"/>
              </a:lnSpc>
              <a:buNone/>
            </a:pPr>
            <a:endParaRPr lang="en-US" sz="1750" dirty="0"/>
          </a:p>
        </p:txBody>
      </p:sp>
      <p:sp>
        <p:nvSpPr>
          <p:cNvPr id="6" name="Text 3"/>
          <p:cNvSpPr/>
          <p:nvPr/>
        </p:nvSpPr>
        <p:spPr>
          <a:xfrm>
            <a:off x="833199" y="3346847"/>
            <a:ext cx="7477601" cy="958215"/>
          </a:xfrm>
          <a:prstGeom prst="rect">
            <a:avLst/>
          </a:prstGeom>
          <a:noFill/>
          <a:ln/>
        </p:spPr>
        <p:txBody>
          <a:bodyPr wrap="none" rtlCol="0" anchor="t"/>
          <a:lstStyle/>
          <a:p>
            <a:pPr algn="ctr" indent="0" marL="0">
              <a:lnSpc>
                <a:spcPts val="7545"/>
              </a:lnSpc>
              <a:buNone/>
            </a:pPr>
            <a:r>
              <a:rPr lang="en-US" sz="6036" b="1" spc="-181" kern="0" dirty="0">
                <a:solidFill>
                  <a:srgbClr val="591CE6"/>
                </a:solidFill>
                <a:latin typeface="p22-mackinac-pro" pitchFamily="34" charset="0"/>
                <a:ea typeface="p22-mackinac-pro" pitchFamily="34" charset="-122"/>
                <a:cs typeface="p22-mackinac-pro" pitchFamily="34" charset="-120"/>
              </a:rPr>
              <a:t>שאלות, סיכום ותודה </a:t>
            </a:r>
            <a:endParaRPr lang="en-US" sz="6036" dirty="0"/>
          </a:p>
        </p:txBody>
      </p:sp>
      <p:sp>
        <p:nvSpPr>
          <p:cNvPr id="7" name="Text 4"/>
          <p:cNvSpPr/>
          <p:nvPr/>
        </p:nvSpPr>
        <p:spPr>
          <a:xfrm>
            <a:off x="833199" y="4638318"/>
            <a:ext cx="7477601" cy="999768"/>
          </a:xfrm>
          <a:prstGeom prst="rect">
            <a:avLst/>
          </a:prstGeom>
          <a:noFill/>
          <a:ln/>
        </p:spPr>
        <p:txBody>
          <a:bodyPr wrap="square" rtlCol="0" anchor="t"/>
          <a:lstStyle/>
          <a:p>
            <a:pPr algn="ctr" indent="0" marL="0">
              <a:lnSpc>
                <a:spcPts val="2624"/>
              </a:lnSpc>
              <a:buNone/>
            </a:pPr>
            <a:r>
              <a:rPr lang="en-US" sz="1750" dirty="0">
                <a:solidFill>
                  <a:srgbClr val="272525"/>
                </a:solidFill>
                <a:latin typeface="Eudoxus Sans" pitchFamily="34" charset="0"/>
                <a:ea typeface="Eudoxus Sans" pitchFamily="34" charset="-122"/>
                <a:cs typeface="Eudoxus Sans" pitchFamily="34" charset="-120"/>
              </a:rPr>
              <a:t>עברנו על מגוון רחב של טכניקות תמחור וכלים אסטרטגיים להגדלת מכירות בחנות שלך. מהצעת מחיר תחרותי ועד נקודת איזון, כל אחד מהם יכול לתרום למימוש הפוטנציאל המלא של העסק שלך.</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2024-06-14T11:01:27Z</dcterms:created>
  <dcterms:modified xsi:type="dcterms:W3CDTF">2024-06-14T11:01:27Z</dcterms:modified>
</cp:coreProperties>
</file>